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5" r:id="rId1"/>
    <p:sldMasterId id="2147483847" r:id="rId2"/>
    <p:sldMasterId id="2147483859" r:id="rId3"/>
    <p:sldMasterId id="2147483871" r:id="rId4"/>
    <p:sldMasterId id="2147483883" r:id="rId5"/>
    <p:sldMasterId id="2147483895" r:id="rId6"/>
    <p:sldMasterId id="2147483907" r:id="rId7"/>
  </p:sldMasterIdLst>
  <p:notesMasterIdLst>
    <p:notesMasterId r:id="rId15"/>
  </p:notesMasterIdLst>
  <p:handoutMasterIdLst>
    <p:handoutMasterId r:id="rId16"/>
  </p:handoutMasterIdLst>
  <p:sldIdLst>
    <p:sldId id="289" r:id="rId8"/>
    <p:sldId id="290" r:id="rId9"/>
    <p:sldId id="291" r:id="rId10"/>
    <p:sldId id="303" r:id="rId11"/>
    <p:sldId id="308" r:id="rId12"/>
    <p:sldId id="304" r:id="rId13"/>
    <p:sldId id="274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88" autoAdjust="0"/>
    <p:restoredTop sz="91338"/>
  </p:normalViewPr>
  <p:slideViewPr>
    <p:cSldViewPr snapToGrid="0" snapToObjects="1">
      <p:cViewPr varScale="1">
        <p:scale>
          <a:sx n="119" d="100"/>
          <a:sy n="119" d="100"/>
        </p:scale>
        <p:origin x="133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2.jpe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8/25/2023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81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730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F335D-102F-7B46-BBBC-A83696C931C4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1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F6EC-3C21-CE42-8F51-5080183676AC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9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F17B4-5AB9-8E4C-9C00-F7F0C72BE98A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36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9F820-97FF-0941-8822-E9388896B4B5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2" descr="EV3Lesson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896" y="400415"/>
            <a:ext cx="7741243" cy="28753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43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5AB4D-311A-8649-9380-9A4A89061A59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4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78A6F-C17A-0F4B-836F-0CCBEB27A30C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</p:spTree>
    <p:extLst>
      <p:ext uri="{BB962C8B-B14F-4D97-AF65-F5344CB8AC3E}">
        <p14:creationId xmlns:p14="http://schemas.microsoft.com/office/powerpoint/2010/main" val="349407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D243-855D-6C47-B646-A7A3F4D7105D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15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0137-0D89-0745-A71D-84BA3AEF733F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54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8BF87-E020-144A-801C-5A9D0B507934}" type="datetime1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9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FA357-51DB-1C46-85D4-AA6AAB094791}" type="datetime1">
              <a:rPr lang="en-US" smtClean="0"/>
              <a:t>8/25/2023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472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BBE7A-0920-9C4D-956F-FE0FCB47E283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550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25DAF-FB3B-604A-9266-921D2419E294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3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5A2AE-A7B5-C64F-8D96-C345A1A588AF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83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BD697-640D-C440-88FE-95926D2DDB62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591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5EFA-8D51-6141-AE59-F74F088738AC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7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39D7B-B115-6F4D-A511-C5B6AD425FE7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3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18B7F-3606-9448-BA06-98BBF940C25E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860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A5050-133E-7145-B303-CFFD144C54B2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129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45CBE-C786-E049-9DE0-63A23C214577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115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FEEE6-ADC4-C04D-B250-781D4D8A08D2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232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8DFF8-F45C-D143-B7FA-151756C6146E}" type="datetime1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252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63AF5-FED5-BF43-BDB9-9EE0D6A3A71F}" type="datetime1">
              <a:rPr lang="en-US" smtClean="0"/>
              <a:t>8/25/2023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9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39A9-812F-CC4C-9EAF-17B28179C8B8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</p:spTree>
    <p:extLst>
      <p:ext uri="{BB962C8B-B14F-4D97-AF65-F5344CB8AC3E}">
        <p14:creationId xmlns:p14="http://schemas.microsoft.com/office/powerpoint/2010/main" val="8006119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9DD5E-239B-0B4C-9EE1-EA8515D16739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462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8FF46-6416-4F41-ADAF-2CF8CD75B8B6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968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62E74-1EBE-874A-B761-C30D7CFC3DEA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333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24168-D84A-9948-A621-A907916E12CB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974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FD5AA-9022-FE40-AFE4-4C0B904718E0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324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13053-9EA0-334C-91C8-A75EA9164F01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28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C4EF-37BE-6C49-889B-234DF3261EA8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</p:spTree>
    <p:extLst>
      <p:ext uri="{BB962C8B-B14F-4D97-AF65-F5344CB8AC3E}">
        <p14:creationId xmlns:p14="http://schemas.microsoft.com/office/powerpoint/2010/main" val="4355188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596B7-B763-FA40-96B8-249979B18BFC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93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C04E8-15CE-0A4D-8F6F-151B5AB10F42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20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637EF-3F3E-5F41-8B41-72F82526F337}" type="datetime1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84D98-6A38-214D-828F-B55355B8EED5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217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AC840-5BA8-1447-A054-FA7D2FB987ED}" type="datetime1">
              <a:rPr lang="en-US" smtClean="0"/>
              <a:t>8/25/2023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732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2704B-1901-BF42-97C8-72A0FBB28C30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254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2FA2B-AFA5-974B-BFA0-578B1F4545D5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401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08E7-4106-8B42-AAEC-8D90B77A7523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114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78322-189D-CA46-842E-BCC09E3F0312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237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1F0F0-1DF9-3E4F-A6FD-129704D61531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22" name="Picture 2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3F2940E-D6B0-4889-82D3-031E7DE99E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625" y="88749"/>
            <a:ext cx="8277216" cy="303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208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0188-C161-334E-ADCC-033F2D917A3B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328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A8659-4418-4B42-8EC7-1BA67025003A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</p:spTree>
    <p:extLst>
      <p:ext uri="{BB962C8B-B14F-4D97-AF65-F5344CB8AC3E}">
        <p14:creationId xmlns:p14="http://schemas.microsoft.com/office/powerpoint/2010/main" val="12722913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EDBC-2BC7-624A-91B3-03B71BB907C6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907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B05BC-6FD0-3F48-9178-C65CC2040897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02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B36DC-E063-E844-BAD8-5576FEF42D24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06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41F7B-A262-AB42-A362-26CF760D4CAE}" type="datetime1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557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04F35-BB4C-DB46-8FCC-C4B908D24201}" type="datetime1">
              <a:rPr lang="en-US" smtClean="0"/>
              <a:t>8/25/2023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993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3F342-2809-7542-88C2-B284A4BE1E15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32270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A874C-2A62-734C-BBA8-411F6708FF12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7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C5F42-A22A-5F4E-A9BC-B6965DE77DA0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891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12F89-D80C-D040-813A-9EB179D12E5A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300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990FD-12D5-EC43-A0A2-067767F6E824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125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00842-0D34-204F-ABF3-3E3098617B27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459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7A171-274A-A340-B548-6CB19786CFBA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347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E56C1-EA40-1148-AFB4-184EAF550C54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5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53F4E-49CD-084F-9552-CCB35D7846F9}" type="datetime1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459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1CFD3-EA52-9647-96D6-026D38C37922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136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D04AF-66B7-D642-A520-A92B93C77660}" type="datetime1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958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2372F-4371-DB46-B238-557B3DE3CF3A}" type="datetime1">
              <a:rPr lang="en-US" smtClean="0"/>
              <a:t>8/25/2023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518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0AFF6-BBC5-CE47-859A-18AFEEFE585D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5243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E9BFA-DF21-5B45-B9A6-27481F3319CE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669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2FA99-FE0A-764C-97E2-756D00602C15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48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625E8-3527-3143-A983-D340DDF77167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02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563880"/>
            <a:ext cx="8240108" cy="5682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2" y="3936453"/>
            <a:ext cx="7989752" cy="1033133"/>
          </a:xfrm>
          <a:ln>
            <a:noFill/>
          </a:ln>
          <a:effectLst/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5175772"/>
            <a:ext cx="7989752" cy="590321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47437FA-C5FD-344C-B7EF-E6E8C2E0AB74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B45051-E032-1249-AC8B-C5EB1B15FB4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563880"/>
            <a:ext cx="8488680" cy="29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534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81810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5967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91" y="1505583"/>
            <a:ext cx="8238707" cy="4353215"/>
          </a:xfrm>
        </p:spPr>
        <p:txBody>
          <a:bodyPr anchor="t"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E510904-FE82-B349-843E-834D82D5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563894F-8261-BB44-8C02-69575DAC85BE}" type="datetime1">
              <a:rPr lang="en-US" smtClean="0"/>
              <a:t>8/25/2023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8965D5-4E22-4D4C-B0D3-4AEC70083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5AB5AFF-5E76-4041-B3D5-669547C07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3625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2362C45-CC3C-1C41-89EF-9E39AB823873}"/>
              </a:ext>
            </a:extLst>
          </p:cNvPr>
          <p:cNvSpPr txBox="1">
            <a:spLocks/>
          </p:cNvSpPr>
          <p:nvPr/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Last Edit: </a:t>
            </a:r>
            <a:fld id="{B61BEF0D-F0BB-DE4B-95CE-6DB70DBA9567}" type="datetimeFigureOut">
              <a:rPr lang="en-US" smtClean="0"/>
              <a:pPr/>
              <a:t>8/25/2023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9E8FBED-B055-2A4A-8E32-9CB6B48C25B3}"/>
              </a:ext>
            </a:extLst>
          </p:cNvPr>
          <p:cNvSpPr txBox="1">
            <a:spLocks/>
          </p:cNvSpPr>
          <p:nvPr/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 cap="all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Copyright 2018, FLL TUTORIALS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A884034-3EBB-704E-AFCD-9611BBBEBA37}"/>
              </a:ext>
            </a:extLst>
          </p:cNvPr>
          <p:cNvSpPr txBox="1">
            <a:spLocks/>
          </p:cNvSpPr>
          <p:nvPr/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2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2DDAB-D88F-734D-888A-CD42EF2F5D6B}" type="datetime1">
              <a:rPr lang="en-US" smtClean="0"/>
              <a:t>8/25/2023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760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5E1464FA-8312-264B-91C1-79B386D6FCD4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38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09A91C66-E079-024D-9E67-8C92F7E38490}" type="datetime1">
              <a:rPr lang="en-US" smtClean="0"/>
              <a:t>8/25/2023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1309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84911647-C397-0347-95C8-F023EDD80BF4}" type="datetime1">
              <a:rPr lang="en-US" smtClean="0"/>
              <a:t>8/25/2023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4619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7EE26432-15FA-E744-87AF-A7FEE1F08FBE}" type="datetime1">
              <a:rPr lang="en-US" smtClean="0"/>
              <a:t>8/25/2023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214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0C78F54-40DC-7344-A47F-8CA1463DCC26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4782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FCD8910E-C7A2-C041-BFA2-305889B1DB82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838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3B74ECAB-1DF9-F64B-820A-A4156E2CDECC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1852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15EC6F0-2322-2E4B-A0A7-C977507DE3B2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2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2552B-1F41-FF49-BC1B-033A9E533967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94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1391-DB45-AC41-83F6-746185CF6867}" type="datetime1">
              <a:rPr lang="en-US" smtClean="0"/>
              <a:t>8/25/2023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23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C15FB290-D027-6743-94C1-7CED38E821D6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0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91256EE6-B075-6146-ABBC-0B23DE9F17D8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95A45-EDBF-3146-9BF3-7B88536A05CB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61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5ABFB849-812D-474E-9F6B-F1C860E384D3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66904481-01C4-B44B-BEE9-79A44C166C9C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917192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1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633E2-8FB2-DD40-A60B-2513C48B39D9}" type="datetime1">
              <a:rPr lang="en-US" smtClean="0"/>
              <a:t>8/25/2023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5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AAE8D72-8133-BD4C-9ABB-B6CCBBAC2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A06AF24-E306-824C-A643-D3FDCC05D56A}" type="datetime1">
              <a:rPr lang="en-US" smtClean="0"/>
              <a:t>8/25/2023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B9BFBD-8489-AA40-9E3F-B3F63A8BD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04709EF-0344-434E-8D31-15D41ADEE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ltutorials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8.xml"/><Relationship Id="rId5" Type="http://schemas.openxmlformats.org/officeDocument/2006/relationships/image" Target="../media/image11.png"/><Relationship Id="rId4" Type="http://schemas.openxmlformats.org/officeDocument/2006/relationships/hyperlink" Target="http://creativecommons.org/licenses/by-nc-sa/4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Le</a:t>
            </a:r>
            <a:r>
              <a:rPr lang="ro-RO" dirty="0"/>
              <a:t>cția</a:t>
            </a:r>
            <a:r>
              <a:rPr lang="en-US" dirty="0"/>
              <a:t> 5: </a:t>
            </a:r>
            <a:br>
              <a:rPr lang="en-US" dirty="0"/>
            </a:br>
            <a:r>
              <a:rPr lang="ro-RO" dirty="0"/>
              <a:t>Mersul pe un perete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Seshan brothers</a:t>
            </a:r>
          </a:p>
        </p:txBody>
      </p:sp>
    </p:spTree>
    <p:extLst>
      <p:ext uri="{BB962C8B-B14F-4D97-AF65-F5344CB8AC3E}">
        <p14:creationId xmlns:p14="http://schemas.microsoft.com/office/powerpoint/2010/main" val="60195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Ce este un mers pe un perete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4469869" cy="2802605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charset="0"/>
              <a:buChar char="•"/>
            </a:pPr>
            <a:r>
              <a:rPr lang="ro-RO" sz="2000" dirty="0"/>
              <a:t>Mersul pe un perete este atunci când robotul se mișcă de-alungul unui perete lipit de acesta.</a:t>
            </a:r>
            <a:endParaRPr lang="en-US" sz="2000" dirty="0"/>
          </a:p>
          <a:p>
            <a:pPr marL="666900" lvl="1" indent="-342900">
              <a:buFont typeface="Arial" charset="0"/>
              <a:buChar char="•"/>
            </a:pPr>
            <a:r>
              <a:rPr lang="ro-RO" sz="1600" dirty="0"/>
              <a:t>Aceasta ajută ca robotul vostru să se miște drept</a:t>
            </a:r>
            <a:endParaRPr lang="en-US" sz="1600" dirty="0"/>
          </a:p>
          <a:p>
            <a:pPr marL="342900" indent="-342900">
              <a:buFont typeface="Arial" charset="0"/>
              <a:buChar char="•"/>
            </a:pPr>
            <a:r>
              <a:rPr lang="ro-RO" sz="2000" dirty="0"/>
              <a:t>Pe multe dintre planșele de </a:t>
            </a:r>
            <a:r>
              <a:rPr lang="en-US" sz="2000" dirty="0"/>
              <a:t>FIRST LEGO League </a:t>
            </a:r>
            <a:r>
              <a:rPr lang="ro-RO" sz="2000" dirty="0"/>
              <a:t>poți găsi o așezare care este destul de deschisă pentru ca robotul să meargă de-alungul unui perete</a:t>
            </a:r>
            <a:r>
              <a:rPr lang="en-US" sz="2000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D923D5A-E513-E748-93E0-CA361EE201F6}"/>
              </a:ext>
            </a:extLst>
          </p:cNvPr>
          <p:cNvGrpSpPr/>
          <p:nvPr/>
        </p:nvGrpSpPr>
        <p:grpSpPr>
          <a:xfrm>
            <a:off x="4927069" y="2141961"/>
            <a:ext cx="3702775" cy="1795846"/>
            <a:chOff x="1096720" y="2762917"/>
            <a:chExt cx="7474224" cy="362499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80E8AE3-80DC-4D4A-90CC-666296E6AC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6720" y="2762917"/>
              <a:ext cx="7474224" cy="3624999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43E2820B-8D35-9D4D-A82F-65ABA431B491}"/>
                </a:ext>
              </a:extLst>
            </p:cNvPr>
            <p:cNvCxnSpPr>
              <a:cxnSpLocks/>
            </p:cNvCxnSpPr>
            <p:nvPr/>
          </p:nvCxnSpPr>
          <p:spPr>
            <a:xfrm>
              <a:off x="1486010" y="6246095"/>
              <a:ext cx="2232550" cy="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F30D85E-DA7B-1A48-BF15-82920D10165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57666" y="3027680"/>
              <a:ext cx="1" cy="3218415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256E0E55-0FF5-8C47-8C79-C5D19C252715}"/>
                </a:ext>
              </a:extLst>
            </p:cNvPr>
            <p:cNvCxnSpPr>
              <a:cxnSpLocks/>
            </p:cNvCxnSpPr>
            <p:nvPr/>
          </p:nvCxnSpPr>
          <p:spPr>
            <a:xfrm>
              <a:off x="4335502" y="6253950"/>
              <a:ext cx="3599458" cy="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0C9A153-FB3E-B7CD-F776-B924F67D8C98}"/>
              </a:ext>
            </a:extLst>
          </p:cNvPr>
          <p:cNvSpPr txBox="1"/>
          <p:nvPr/>
        </p:nvSpPr>
        <p:spPr>
          <a:xfrm>
            <a:off x="577124" y="4396606"/>
            <a:ext cx="79897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o-RO" sz="2000" dirty="0"/>
              <a:t>Exemplu particular de pe această pagină este din sezonul </a:t>
            </a:r>
            <a:r>
              <a:rPr lang="en-US" sz="2000" dirty="0"/>
              <a:t>Hydro Dynamics </a:t>
            </a:r>
            <a:r>
              <a:rPr lang="ro-RO" sz="2000" dirty="0"/>
              <a:t>și planșa provocării se extinde pe toată lungimea și lățimea mesei, permițând robotului să urmărească peretele pe latura dinspre est</a:t>
            </a:r>
            <a:r>
              <a:rPr lang="en-US" sz="2000" dirty="0"/>
              <a:t>. </a:t>
            </a:r>
            <a:r>
              <a:rPr lang="ro-RO" sz="2000" dirty="0"/>
              <a:t>Î</a:t>
            </a:r>
            <a:r>
              <a:rPr lang="en-US" sz="2000" dirty="0"/>
              <a:t>n </a:t>
            </a:r>
            <a:r>
              <a:rPr lang="ro-RO" sz="2000" dirty="0"/>
              <a:t>plus, sunt și câteva misiuni pe peretele din Sud care de asemenea permite robotului să urmărească peretele de pe latura sudică.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7981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01FC465-FD64-FF49-A5B4-7C0C4D40B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7454" y="1797743"/>
            <a:ext cx="3390900" cy="1358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Mersul pe un perete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4"/>
            <a:ext cx="4681960" cy="4182746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ro-RO" sz="2000" dirty="0"/>
              <a:t>Mersul pe un perete poate fi realizat atât cu tehnici de programare cât și cu tehnici de construcție</a:t>
            </a:r>
            <a:r>
              <a:rPr lang="en-US" sz="2000" dirty="0"/>
              <a:t>.</a:t>
            </a:r>
          </a:p>
          <a:p>
            <a:pPr marL="342900" indent="-342900">
              <a:buFont typeface="Arial" charset="0"/>
              <a:buChar char="•"/>
            </a:pPr>
            <a:r>
              <a:rPr lang="ro-RO" sz="2000" dirty="0"/>
              <a:t>Î</a:t>
            </a:r>
            <a:r>
              <a:rPr lang="en-US" sz="2000" dirty="0"/>
              <a:t>n program</a:t>
            </a:r>
            <a:r>
              <a:rPr lang="ro-RO" sz="2000" dirty="0"/>
              <a:t>are</a:t>
            </a:r>
            <a:r>
              <a:rPr lang="en-US" sz="2000" dirty="0"/>
              <a:t>, </a:t>
            </a:r>
            <a:r>
              <a:rPr lang="ro-RO" sz="2000" dirty="0"/>
              <a:t>poți seta block-ul</a:t>
            </a:r>
            <a:r>
              <a:rPr lang="en-US" sz="2000" dirty="0"/>
              <a:t> </a:t>
            </a:r>
            <a:r>
              <a:rPr lang="ro-RO" sz="2000" dirty="0"/>
              <a:t>S</a:t>
            </a:r>
            <a:r>
              <a:rPr lang="en-US" sz="2000" dirty="0"/>
              <a:t>teering </a:t>
            </a:r>
            <a:r>
              <a:rPr lang="ro-RO" sz="2000" dirty="0"/>
              <a:t>ușor pozitiv sau negativ în așa fel încât robotul să întoarcă spre perete în timp ce se mișcă înainte.</a:t>
            </a:r>
            <a:endParaRPr lang="en-US" sz="2000" dirty="0"/>
          </a:p>
          <a:p>
            <a:pPr marL="342900" indent="-342900">
              <a:buFont typeface="Arial" charset="0"/>
              <a:buChar char="•"/>
            </a:pPr>
            <a:r>
              <a:rPr lang="ro-RO" sz="2000" dirty="0"/>
              <a:t>În plus, roțile pot fi folosite pentru a aluneca ușor de-alungul peretelui</a:t>
            </a:r>
            <a:r>
              <a:rPr lang="en-US" sz="2000" dirty="0"/>
              <a:t>.</a:t>
            </a:r>
          </a:p>
          <a:p>
            <a:pPr marL="666900" lvl="1" indent="-342900">
              <a:buFont typeface="Arial" charset="0"/>
              <a:buChar char="•"/>
            </a:pPr>
            <a:r>
              <a:rPr lang="ro-RO" sz="1600" dirty="0"/>
              <a:t>Mersul pe perete poate fi critic dacă masa are vopsea scorojită sau imperfecțiuni (noduri de la lemn, găuri, șuruburi etc)</a:t>
            </a: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C3E4E2-DD29-AD47-A303-5FD6F55BFA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5023" y="3522896"/>
            <a:ext cx="3435763" cy="257682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B552AA6-A56C-A540-AF38-9175B920C3D8}"/>
              </a:ext>
            </a:extLst>
          </p:cNvPr>
          <p:cNvSpPr/>
          <p:nvPr/>
        </p:nvSpPr>
        <p:spPr>
          <a:xfrm>
            <a:off x="6409509" y="5364480"/>
            <a:ext cx="679268" cy="600891"/>
          </a:xfrm>
          <a:prstGeom prst="ellipse">
            <a:avLst/>
          </a:prstGeom>
          <a:noFill/>
          <a:ln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76F2D5-DF8E-9F48-AFF8-4F0AB570D003}"/>
              </a:ext>
            </a:extLst>
          </p:cNvPr>
          <p:cNvSpPr/>
          <p:nvPr/>
        </p:nvSpPr>
        <p:spPr>
          <a:xfrm>
            <a:off x="6839984" y="2560319"/>
            <a:ext cx="379422" cy="378287"/>
          </a:xfrm>
          <a:prstGeom prst="ellipse">
            <a:avLst/>
          </a:prstGeom>
          <a:noFill/>
          <a:ln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FA2915-C25A-691E-2B3E-E5B138B7F7ED}"/>
              </a:ext>
            </a:extLst>
          </p:cNvPr>
          <p:cNvSpPr txBox="1"/>
          <p:nvPr/>
        </p:nvSpPr>
        <p:spPr>
          <a:xfrm>
            <a:off x="5641304" y="1628774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Sample Code in EV3-Lab</a:t>
            </a:r>
          </a:p>
        </p:txBody>
      </p:sp>
    </p:spTree>
    <p:extLst>
      <p:ext uri="{BB962C8B-B14F-4D97-AF65-F5344CB8AC3E}">
        <p14:creationId xmlns:p14="http://schemas.microsoft.com/office/powerpoint/2010/main" val="1537193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4BD3B-40A4-FC4A-BC39-616C1A9D0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Mersul pe perete, continuare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238C2-21FF-634E-BE9F-80A3E9E0E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505583"/>
            <a:ext cx="4773266" cy="4733392"/>
          </a:xfrm>
        </p:spPr>
        <p:txBody>
          <a:bodyPr>
            <a:normAutofit fontScale="85000" lnSpcReduction="20000"/>
          </a:bodyPr>
          <a:lstStyle/>
          <a:p>
            <a:r>
              <a:rPr lang="ro-RO" sz="1800" dirty="0"/>
              <a:t>Echipele au opțiunea de construcție a unui braț, care să se clipseze pe perete în așa fel încât robotul să se agațe de perete pe măsură ce merge</a:t>
            </a:r>
            <a:endParaRPr lang="en-US" sz="1800" dirty="0"/>
          </a:p>
          <a:p>
            <a:r>
              <a:rPr lang="en-US" sz="1800" b="1" dirty="0"/>
              <a:t>Pros:</a:t>
            </a:r>
          </a:p>
          <a:p>
            <a:pPr lvl="1"/>
            <a:r>
              <a:rPr lang="ro-RO" sz="1600" dirty="0"/>
              <a:t>Robotul va sta în mod stabil de-alungul peretelui</a:t>
            </a:r>
            <a:endParaRPr lang="en-US" sz="1600" dirty="0"/>
          </a:p>
          <a:p>
            <a:r>
              <a:rPr lang="en-US" sz="1800" b="1" dirty="0"/>
              <a:t>Cons:</a:t>
            </a:r>
          </a:p>
          <a:p>
            <a:pPr lvl="1"/>
            <a:r>
              <a:rPr lang="ro-RO" sz="1600" dirty="0"/>
              <a:t>Regulile de obicei cer ca robotul să stea în baza de lansare (în interiorul pereților)</a:t>
            </a:r>
            <a:endParaRPr lang="en-US" sz="1600" dirty="0"/>
          </a:p>
          <a:p>
            <a:pPr lvl="2"/>
            <a:r>
              <a:rPr lang="ro-RO" sz="1400" dirty="0"/>
              <a:t>Brațul se poate deschide doar după lansare, astfel este nevoie de un mecanis pasiv sau motorizat pentru a cădea mai târziu</a:t>
            </a:r>
            <a:endParaRPr lang="en-US" sz="1400" dirty="0"/>
          </a:p>
          <a:p>
            <a:pPr lvl="1"/>
            <a:r>
              <a:rPr lang="ro-RO" sz="1600" dirty="0"/>
              <a:t>Regulile în unii ani cer ca robotul să nu depășească baza nici la finalul rundei</a:t>
            </a:r>
            <a:endParaRPr lang="en-US" sz="1600" dirty="0"/>
          </a:p>
          <a:p>
            <a:pPr lvl="2"/>
            <a:r>
              <a:rPr lang="ro-RO" sz="1400" dirty="0"/>
              <a:t>De aceea e posibil ca robotul să fie nevoie să aducă brațul înapoi</a:t>
            </a:r>
            <a:endParaRPr lang="en-US" sz="1400" dirty="0"/>
          </a:p>
          <a:p>
            <a:pPr lvl="1"/>
            <a:r>
              <a:rPr lang="ro-RO" sz="1600" dirty="0"/>
              <a:t>La unel evenimente, msele au stâlpi pentru a preveni ca robotul să meargă pe perete</a:t>
            </a:r>
            <a:endParaRPr lang="en-US" sz="1600" dirty="0"/>
          </a:p>
          <a:p>
            <a:r>
              <a:rPr lang="en-US" sz="1800" b="1" dirty="0"/>
              <a:t>Not</a:t>
            </a:r>
            <a:r>
              <a:rPr lang="ro-RO" sz="1800" b="1" dirty="0"/>
              <a:t>ă</a:t>
            </a:r>
            <a:r>
              <a:rPr lang="en-US" sz="1800" b="1" dirty="0"/>
              <a:t>:</a:t>
            </a:r>
          </a:p>
          <a:p>
            <a:pPr lvl="1"/>
            <a:r>
              <a:rPr lang="ro-RO" sz="1600" dirty="0"/>
              <a:t>Asigura-te că acesta va funcționa pentru înălțime a peretelui de </a:t>
            </a:r>
            <a:r>
              <a:rPr lang="en-US" sz="1600" dirty="0"/>
              <a:t>2.5 </a:t>
            </a:r>
            <a:r>
              <a:rPr lang="ro-RO" sz="1600" dirty="0"/>
              <a:t>dar și de </a:t>
            </a:r>
            <a:r>
              <a:rPr lang="en-US" sz="1600" dirty="0"/>
              <a:t>3.5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9150F-DBF5-7847-99CC-4B800B998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8BF585-CFB2-9E4C-BB20-85CC89018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644" y="4338057"/>
            <a:ext cx="2406225" cy="1900918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811BBE18-476E-2746-8B66-5B2E42C612A6}"/>
              </a:ext>
            </a:extLst>
          </p:cNvPr>
          <p:cNvGrpSpPr/>
          <p:nvPr/>
        </p:nvGrpSpPr>
        <p:grpSpPr>
          <a:xfrm>
            <a:off x="5468475" y="2093744"/>
            <a:ext cx="955040" cy="1534160"/>
            <a:chOff x="6868160" y="2006809"/>
            <a:chExt cx="955040" cy="153416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D6A3282-952F-7E4F-B896-DB7C7EBAD21B}"/>
                </a:ext>
              </a:extLst>
            </p:cNvPr>
            <p:cNvSpPr/>
            <p:nvPr/>
          </p:nvSpPr>
          <p:spPr>
            <a:xfrm>
              <a:off x="6868160" y="2006809"/>
              <a:ext cx="193040" cy="153416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D92EDD04-9A53-A042-8C7C-B793A35FA2EC}"/>
                </a:ext>
              </a:extLst>
            </p:cNvPr>
            <p:cNvSpPr/>
            <p:nvPr/>
          </p:nvSpPr>
          <p:spPr>
            <a:xfrm>
              <a:off x="7132320" y="2316689"/>
              <a:ext cx="650240" cy="914400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7D482F-3539-AE41-A207-89D4BEF27ED7}"/>
                </a:ext>
              </a:extLst>
            </p:cNvPr>
            <p:cNvSpPr/>
            <p:nvPr/>
          </p:nvSpPr>
          <p:spPr>
            <a:xfrm>
              <a:off x="7091680" y="2834849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31C4AC7-7BC1-7841-BC8C-17EABFA72452}"/>
                </a:ext>
              </a:extLst>
            </p:cNvPr>
            <p:cNvSpPr/>
            <p:nvPr/>
          </p:nvSpPr>
          <p:spPr>
            <a:xfrm>
              <a:off x="7711440" y="2834849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2D75EA4-5789-4948-A75E-8414A076EC45}"/>
              </a:ext>
            </a:extLst>
          </p:cNvPr>
          <p:cNvSpPr txBox="1"/>
          <p:nvPr/>
        </p:nvSpPr>
        <p:spPr>
          <a:xfrm>
            <a:off x="5638644" y="1535119"/>
            <a:ext cx="3207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Arm that drops and clamps on to wall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8C620F-BB16-724E-A288-E37AC21407E2}"/>
              </a:ext>
            </a:extLst>
          </p:cNvPr>
          <p:cNvSpPr/>
          <p:nvPr/>
        </p:nvSpPr>
        <p:spPr>
          <a:xfrm>
            <a:off x="5393002" y="2682090"/>
            <a:ext cx="436880" cy="87085"/>
          </a:xfrm>
          <a:prstGeom prst="rect">
            <a:avLst/>
          </a:prstGeom>
          <a:solidFill>
            <a:srgbClr val="FF3FFF"/>
          </a:solidFill>
          <a:ln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B1DE88-8D6D-9A4F-A82C-DE4A8B30402F}"/>
              </a:ext>
            </a:extLst>
          </p:cNvPr>
          <p:cNvSpPr/>
          <p:nvPr/>
        </p:nvSpPr>
        <p:spPr>
          <a:xfrm>
            <a:off x="5386469" y="2540910"/>
            <a:ext cx="45719" cy="315351"/>
          </a:xfrm>
          <a:prstGeom prst="rect">
            <a:avLst/>
          </a:prstGeom>
          <a:solidFill>
            <a:srgbClr val="FF3FFF"/>
          </a:solidFill>
          <a:ln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lh3.googleusercontent.com/9nJyLvnbWWsgXTXVC9jbq6qOqBx7-uoShLSs988doeTCBnXYvLAY7Xgc-63lvdbCXkGqDmTgXg40jIP5Si_Trzohea8izBTUOD00d880npztWlnHlKVkL06DbuLE94jaolZ-7s8Q">
            <a:extLst>
              <a:ext uri="{FF2B5EF4-FFF2-40B4-BE49-F238E27FC236}">
                <a16:creationId xmlns:a16="http://schemas.microsoft.com/office/drawing/2014/main" id="{000353A1-7757-7643-BD05-A0C4034D0B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752639" y="1901183"/>
            <a:ext cx="2028497" cy="2053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368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Mișcarea de îndepărtare de perete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4"/>
            <a:ext cx="6126481" cy="4503964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ro-RO" sz="2000" dirty="0"/>
              <a:t>În funcție de direcția robotului când acesta se</a:t>
            </a:r>
            <a:r>
              <a:rPr lang="en-US" sz="2000" dirty="0"/>
              <a:t> </a:t>
            </a:r>
            <a:r>
              <a:rPr lang="ro-RO" sz="2000" dirty="0"/>
              <a:t>întoarce pentru a se îndepărta de un perete,, pot fi aplicate mai multe tehnici </a:t>
            </a:r>
          </a:p>
          <a:p>
            <a:pPr marL="342900" indent="-342900">
              <a:buFont typeface="Arial" charset="0"/>
              <a:buChar char="•"/>
            </a:pPr>
            <a:r>
              <a:rPr lang="ro-RO" sz="2000" dirty="0"/>
              <a:t>În situația din </a:t>
            </a:r>
            <a:r>
              <a:rPr lang="en-US" sz="2000" dirty="0" err="1"/>
              <a:t>Figur</a:t>
            </a:r>
            <a:r>
              <a:rPr lang="ro-RO" sz="2000" dirty="0"/>
              <a:t>a</a:t>
            </a:r>
            <a:r>
              <a:rPr lang="en-US" sz="2000" dirty="0"/>
              <a:t> 1, </a:t>
            </a:r>
            <a:r>
              <a:rPr lang="ro-RO" sz="2000" dirty="0"/>
              <a:t>când robotul încearcă să se îndepărteze de perete, spatele robotului va lovi peretele</a:t>
            </a:r>
            <a:r>
              <a:rPr lang="en-US" sz="2000" dirty="0"/>
              <a:t>.</a:t>
            </a:r>
          </a:p>
          <a:p>
            <a:pPr marL="666900" lvl="1" indent="-342900">
              <a:buFont typeface="Arial" charset="0"/>
              <a:buChar char="•"/>
            </a:pPr>
            <a:r>
              <a:rPr lang="ro-RO" sz="1600" dirty="0"/>
              <a:t>Soluție de programare</a:t>
            </a:r>
            <a:r>
              <a:rPr lang="en-US" sz="1600" dirty="0"/>
              <a:t>:  </a:t>
            </a:r>
            <a:r>
              <a:rPr lang="ro-RO" sz="1600" dirty="0"/>
              <a:t>Fă robotul să se întoarcă la perete printr-o curbă mai largă în locul unei întoarceri mai bruscă.</a:t>
            </a:r>
            <a:endParaRPr lang="en-US" sz="1600" dirty="0"/>
          </a:p>
          <a:p>
            <a:pPr marL="666900" lvl="1" indent="-342900">
              <a:buFont typeface="Arial" charset="0"/>
              <a:buChar char="•"/>
            </a:pPr>
            <a:r>
              <a:rPr lang="ro-RO" sz="1600" dirty="0"/>
              <a:t>Soluția de construcție</a:t>
            </a:r>
            <a:r>
              <a:rPr lang="en-US" sz="1600" dirty="0"/>
              <a:t>:  </a:t>
            </a:r>
            <a:r>
              <a:rPr lang="ro-RO" sz="1600" dirty="0"/>
              <a:t>adaugă niste roți mici pentru a face conexiunea între perete  și robot mai netedă.</a:t>
            </a:r>
            <a:endParaRPr lang="en-US" sz="1600" dirty="0"/>
          </a:p>
          <a:p>
            <a:pPr marL="342900" indent="-342900">
              <a:buFont typeface="Arial" charset="0"/>
              <a:buChar char="•"/>
            </a:pPr>
            <a:r>
              <a:rPr lang="ro-RO" sz="2000" dirty="0"/>
              <a:t>În situația din </a:t>
            </a:r>
            <a:r>
              <a:rPr lang="en-US" sz="2000" dirty="0" err="1"/>
              <a:t>Figur</a:t>
            </a:r>
            <a:r>
              <a:rPr lang="ro-RO" sz="2000" dirty="0"/>
              <a:t>a</a:t>
            </a:r>
            <a:r>
              <a:rPr lang="en-US" sz="2000" dirty="0"/>
              <a:t> 2, </a:t>
            </a:r>
            <a:r>
              <a:rPr lang="ro-RO" sz="2000" dirty="0"/>
              <a:t>o întoarcere bruscă va funcționa deoarece spatele robotului se îndepărtează de perete</a:t>
            </a:r>
            <a:r>
              <a:rPr lang="en-US" sz="2000" dirty="0"/>
              <a:t>.</a:t>
            </a:r>
          </a:p>
          <a:p>
            <a:pPr marL="666900" lvl="1" indent="-342900">
              <a:buFont typeface="Arial" charset="0"/>
              <a:buChar char="•"/>
            </a:pPr>
            <a:endParaRPr lang="en-US" sz="1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164854E-447A-5E42-92EB-2A7A5E1E51AC}"/>
              </a:ext>
            </a:extLst>
          </p:cNvPr>
          <p:cNvGrpSpPr/>
          <p:nvPr/>
        </p:nvGrpSpPr>
        <p:grpSpPr>
          <a:xfrm>
            <a:off x="7321006" y="4598578"/>
            <a:ext cx="1107440" cy="1534160"/>
            <a:chOff x="6868160" y="4131218"/>
            <a:chExt cx="1107440" cy="153416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917E938-0730-0D4D-943A-EAF34FCB70BC}"/>
                </a:ext>
              </a:extLst>
            </p:cNvPr>
            <p:cNvSpPr/>
            <p:nvPr/>
          </p:nvSpPr>
          <p:spPr>
            <a:xfrm>
              <a:off x="6868160" y="4131218"/>
              <a:ext cx="193040" cy="153416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7BFF10F0-F085-B346-AD47-42A7F082CD1F}"/>
                </a:ext>
              </a:extLst>
            </p:cNvPr>
            <p:cNvSpPr/>
            <p:nvPr/>
          </p:nvSpPr>
          <p:spPr>
            <a:xfrm>
              <a:off x="7132320" y="4441098"/>
              <a:ext cx="650240" cy="914400"/>
            </a:xfrm>
            <a:prstGeom prst="roundRect">
              <a:avLst/>
            </a:prstGeom>
            <a:solidFill>
              <a:srgbClr val="FF0000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4C06D1-C02B-8242-80AF-55C281376B56}"/>
                </a:ext>
              </a:extLst>
            </p:cNvPr>
            <p:cNvSpPr/>
            <p:nvPr/>
          </p:nvSpPr>
          <p:spPr>
            <a:xfrm>
              <a:off x="7091680" y="4959258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8D22650-119F-3D41-B43E-3B028D61530B}"/>
                </a:ext>
              </a:extLst>
            </p:cNvPr>
            <p:cNvSpPr/>
            <p:nvPr/>
          </p:nvSpPr>
          <p:spPr>
            <a:xfrm>
              <a:off x="7711440" y="4959258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Elbow Connector 33">
              <a:extLst>
                <a:ext uri="{FF2B5EF4-FFF2-40B4-BE49-F238E27FC236}">
                  <a16:creationId xmlns:a16="http://schemas.microsoft.com/office/drawing/2014/main" id="{DFC61444-334F-164F-A0E7-1062EC6011C4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rot="5400000" flipH="1" flipV="1">
              <a:off x="7665720" y="4131218"/>
              <a:ext cx="101600" cy="518160"/>
            </a:xfrm>
            <a:prstGeom prst="bentConnector2">
              <a:avLst/>
            </a:prstGeom>
            <a:ln w="508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23C2679-692E-E24A-9F5F-F16572EB44F4}"/>
              </a:ext>
            </a:extLst>
          </p:cNvPr>
          <p:cNvGrpSpPr/>
          <p:nvPr/>
        </p:nvGrpSpPr>
        <p:grpSpPr>
          <a:xfrm>
            <a:off x="7321006" y="2006809"/>
            <a:ext cx="955040" cy="1534160"/>
            <a:chOff x="6868160" y="2006809"/>
            <a:chExt cx="955040" cy="153416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6351A21-DDFB-794F-A808-940F929D04CD}"/>
                </a:ext>
              </a:extLst>
            </p:cNvPr>
            <p:cNvSpPr/>
            <p:nvPr/>
          </p:nvSpPr>
          <p:spPr>
            <a:xfrm>
              <a:off x="6868160" y="2006809"/>
              <a:ext cx="193040" cy="153416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BE715D6A-4D2D-7343-A169-ADD432684AC6}"/>
                </a:ext>
              </a:extLst>
            </p:cNvPr>
            <p:cNvSpPr/>
            <p:nvPr/>
          </p:nvSpPr>
          <p:spPr>
            <a:xfrm>
              <a:off x="7132320" y="2316689"/>
              <a:ext cx="650240" cy="914400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2E14601-CA04-C94D-A569-8342E09B4554}"/>
                </a:ext>
              </a:extLst>
            </p:cNvPr>
            <p:cNvSpPr/>
            <p:nvPr/>
          </p:nvSpPr>
          <p:spPr>
            <a:xfrm>
              <a:off x="7091680" y="2834849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63743EE-8637-2644-96A5-F7AAB4CFB2DC}"/>
                </a:ext>
              </a:extLst>
            </p:cNvPr>
            <p:cNvSpPr/>
            <p:nvPr/>
          </p:nvSpPr>
          <p:spPr>
            <a:xfrm>
              <a:off x="7711440" y="2834849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017C9A1B-04A0-A54D-9B9B-2C9FAAFFDD21}"/>
              </a:ext>
            </a:extLst>
          </p:cNvPr>
          <p:cNvSpPr txBox="1"/>
          <p:nvPr/>
        </p:nvSpPr>
        <p:spPr>
          <a:xfrm>
            <a:off x="7321006" y="1618030"/>
            <a:ext cx="103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A0DAF41-F8C7-0348-87FB-2DB45D2EF353}"/>
              </a:ext>
            </a:extLst>
          </p:cNvPr>
          <p:cNvSpPr txBox="1"/>
          <p:nvPr/>
        </p:nvSpPr>
        <p:spPr>
          <a:xfrm>
            <a:off x="7321006" y="4242161"/>
            <a:ext cx="103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2</a:t>
            </a: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C75FE73D-ED81-5645-9B8F-9E21CFC496B4}"/>
              </a:ext>
            </a:extLst>
          </p:cNvPr>
          <p:cNvSpPr/>
          <p:nvPr/>
        </p:nvSpPr>
        <p:spPr>
          <a:xfrm rot="5400000">
            <a:off x="7086869" y="5210234"/>
            <a:ext cx="1109378" cy="1157214"/>
          </a:xfrm>
          <a:prstGeom prst="arc">
            <a:avLst/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E760D052-F87F-9344-A70F-B9E31634D7AF}"/>
              </a:ext>
            </a:extLst>
          </p:cNvPr>
          <p:cNvSpPr/>
          <p:nvPr/>
        </p:nvSpPr>
        <p:spPr>
          <a:xfrm rot="16200000" flipH="1">
            <a:off x="7629254" y="2586595"/>
            <a:ext cx="1109378" cy="1157214"/>
          </a:xfrm>
          <a:prstGeom prst="arc">
            <a:avLst/>
          </a:prstGeom>
          <a:ln w="57150"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C03068A7-8B42-1048-BD59-5CD046245572}"/>
              </a:ext>
            </a:extLst>
          </p:cNvPr>
          <p:cNvCxnSpPr>
            <a:cxnSpLocks/>
          </p:cNvCxnSpPr>
          <p:nvPr/>
        </p:nvCxnSpPr>
        <p:spPr>
          <a:xfrm rot="16200000" flipV="1">
            <a:off x="7631612" y="1987362"/>
            <a:ext cx="101600" cy="518160"/>
          </a:xfrm>
          <a:prstGeom prst="bentConnector2">
            <a:avLst/>
          </a:prstGeom>
          <a:ln w="508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86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4DA1C-259F-4546-B7F4-00C5A0C57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Ce facem mai departe</a:t>
            </a:r>
            <a:r>
              <a:rPr lang="en-US" dirty="0"/>
              <a:t>:  </a:t>
            </a:r>
            <a:r>
              <a:rPr lang="ro-RO" dirty="0"/>
              <a:t>aplicăm aceste tehnici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184E2E-BAD7-3F48-949B-0F9B982B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pic>
        <p:nvPicPr>
          <p:cNvPr id="5" name="Picture 4" descr="A picture containing toy, child art, indoor, cartoon&#10;&#10;Description automatically generated">
            <a:extLst>
              <a:ext uri="{FF2B5EF4-FFF2-40B4-BE49-F238E27FC236}">
                <a16:creationId xmlns:a16="http://schemas.microsoft.com/office/drawing/2014/main" id="{B005929C-05BD-0BBE-E476-5877DB614E1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41"/>
          <a:stretch/>
        </p:blipFill>
        <p:spPr>
          <a:xfrm>
            <a:off x="581192" y="1769423"/>
            <a:ext cx="7772400" cy="427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19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sz="2800" dirty="0"/>
              <a:t>Această lecție a fost scrisă de </a:t>
            </a:r>
            <a:r>
              <a:rPr lang="en-US" sz="2800" dirty="0"/>
              <a:t> Arvind </a:t>
            </a:r>
            <a:r>
              <a:rPr lang="ro-RO" sz="2800" dirty="0"/>
              <a:t>și</a:t>
            </a:r>
            <a:r>
              <a:rPr lang="en-US" sz="2800" dirty="0"/>
              <a:t> Sanjay </a:t>
            </a:r>
            <a:r>
              <a:rPr lang="en-US" sz="2800" dirty="0" err="1"/>
              <a:t>Seshan</a:t>
            </a:r>
            <a:endParaRPr lang="en-US" sz="2800" dirty="0"/>
          </a:p>
          <a:p>
            <a:r>
              <a:rPr lang="en-US" sz="2800" dirty="0"/>
              <a:t>M</a:t>
            </a:r>
            <a:r>
              <a:rPr lang="ro-RO" sz="2800" dirty="0"/>
              <a:t>ai multe lecții despre </a:t>
            </a:r>
            <a:r>
              <a:rPr lang="en-US" sz="2800" dirty="0"/>
              <a:t>FIRST LEGO League </a:t>
            </a:r>
            <a:r>
              <a:rPr lang="ro-RO" sz="2800" dirty="0"/>
              <a:t>sunt disponibile pe </a:t>
            </a:r>
            <a:r>
              <a:rPr lang="en-US" sz="2800" dirty="0">
                <a:solidFill>
                  <a:srgbClr val="0070C0"/>
                </a:solidFill>
                <a:hlinkClick r:id="rId3"/>
              </a:rPr>
              <a:t>www.flltutorials.com</a:t>
            </a:r>
            <a:endParaRPr lang="ro-RO" sz="2800" dirty="0">
              <a:solidFill>
                <a:srgbClr val="0070C0"/>
              </a:solidFill>
            </a:endParaRPr>
          </a:p>
          <a:p>
            <a:r>
              <a:rPr lang="ro-RO" sz="2800" dirty="0">
                <a:solidFill>
                  <a:srgbClr val="0070C0"/>
                </a:solidFill>
              </a:rPr>
              <a:t>Această lecție a fost tradusă în limba romană de echipa FTC Rosophia #21455</a:t>
            </a:r>
            <a:endParaRPr lang="en-US" sz="2800" dirty="0">
              <a:solidFill>
                <a:srgbClr val="0070C0"/>
              </a:solidFill>
            </a:endParaRPr>
          </a:p>
          <a:p>
            <a:pPr marL="342900" indent="-342900">
              <a:buFont typeface="Arial" charset="0"/>
              <a:buChar char="•"/>
            </a:pP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robotdesign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tdesign" id="{AAEEB24F-C2B2-234D-BA53-A235E4BCEC08}" vid="{075A3DC6-4613-2647-AB36-C1FCFF28F909}"/>
    </a:ext>
  </a:extLst>
</a:theme>
</file>

<file path=ppt/theme/theme5.xml><?xml version="1.0" encoding="utf-8"?>
<a:theme xmlns:a="http://schemas.openxmlformats.org/drawingml/2006/main" name="1_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6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ineeringJournal" id="{97721FB4-21DC-6D4C-AC10-5E4545120761}" vid="{EB585347-F0B4-B74F-BF80-5185492EFC16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25684</TotalTime>
  <Words>621</Words>
  <Application>Microsoft Office PowerPoint</Application>
  <PresentationFormat>On-screen Show (4:3)</PresentationFormat>
  <Paragraphs>49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7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Gill Sans MT</vt:lpstr>
      <vt:lpstr>Helvetica Neue</vt:lpstr>
      <vt:lpstr>Wingdings 2</vt:lpstr>
      <vt:lpstr>Essential</vt:lpstr>
      <vt:lpstr>beginner</vt:lpstr>
      <vt:lpstr>Custom Design</vt:lpstr>
      <vt:lpstr>robotdesign</vt:lpstr>
      <vt:lpstr>1_beginner</vt:lpstr>
      <vt:lpstr>1_Custom Design</vt:lpstr>
      <vt:lpstr>Dividend</vt:lpstr>
      <vt:lpstr>Lecția 5:  Mersul pe un perete</vt:lpstr>
      <vt:lpstr>Ce este un mers pe un perete?</vt:lpstr>
      <vt:lpstr>Mersul pe un perete</vt:lpstr>
      <vt:lpstr>Mersul pe perete, continuare</vt:lpstr>
      <vt:lpstr>Mișcarea de îndepărtare de perete</vt:lpstr>
      <vt:lpstr>Ce facem mai departe:  aplicăm aceste tehnici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System</dc:title>
  <dc:creator>Sanjay Seshan</dc:creator>
  <cp:lastModifiedBy>marinela</cp:lastModifiedBy>
  <cp:revision>246</cp:revision>
  <cp:lastPrinted>2016-08-04T16:20:00Z</cp:lastPrinted>
  <dcterms:created xsi:type="dcterms:W3CDTF">2014-10-28T21:59:38Z</dcterms:created>
  <dcterms:modified xsi:type="dcterms:W3CDTF">2023-08-25T06:35:15Z</dcterms:modified>
</cp:coreProperties>
</file>

<file path=docProps/thumbnail.jpeg>
</file>